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90" r:id="rId4"/>
    <p:sldId id="258" r:id="rId5"/>
    <p:sldId id="271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17" r:id="rId44"/>
    <p:sldId id="28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  <p14:sldId id="290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71"/>
            <p14:sldId id="318"/>
            <p14:sldId id="319"/>
          </p14:sldIdLst>
        </p14:section>
        <p14:section name="Phần 3" id="{F37F1F57-98FD-48B3-A08A-C206774465E3}">
          <p14:sldIdLst>
            <p14:sldId id="320"/>
            <p14:sldId id="321"/>
            <p14:sldId id="322"/>
            <p14:sldId id="323"/>
          </p14:sldIdLst>
        </p14:section>
        <p14:section name="Phần 4" id="{F664678F-C9D8-4D56-BCFE-505F91C7BFD9}">
          <p14:sldIdLst>
            <p14:sldId id="324"/>
            <p14:sldId id="325"/>
          </p14:sldIdLst>
        </p14:section>
        <p14:section name="Phần 5" id="{53F6424F-987A-4771-85B2-02A5AC8A8A6A}">
          <p14:sldIdLst>
            <p14:sldId id="326"/>
            <p14:sldId id="327"/>
          </p14:sldIdLst>
        </p14:section>
        <p14:section name="Phần 6" id="{C315F09B-BC37-44D0-9ECE-361DC2C936EC}">
          <p14:sldIdLst>
            <p14:sldId id="328"/>
          </p14:sldIdLst>
        </p14:section>
        <p14:section name="Phần 7" id="{2C5D0DD8-5E73-4E06-B447-5CBF301BDEF1}">
          <p14:sldIdLst>
            <p14:sldId id="329"/>
            <p14:sldId id="330"/>
            <p14:sldId id="331"/>
          </p14:sldIdLst>
        </p14:section>
        <p14:section name="Phần 8" id="{F4F13754-CD51-449D-9A1D-19537826E00A}">
          <p14:sldIdLst>
            <p14:sldId id="332"/>
            <p14:sldId id="333"/>
            <p14:sldId id="334"/>
            <p14:sldId id="335"/>
            <p14:sldId id="336"/>
          </p14:sldIdLst>
        </p14:section>
        <p14:section name="Phần 9" id="{6CD5DB1B-3288-46D4-9652-F97FCB7B0F4F}">
          <p14:sldIdLst>
            <p14:sldId id="337"/>
            <p14:sldId id="338"/>
            <p14:sldId id="339"/>
            <p14:sldId id="340"/>
          </p14:sldIdLst>
        </p14:section>
        <p14:section name="Phần 10" id="{E7DA1F0C-B7AB-41B1-9FD3-B6C82E163E57}">
          <p14:sldIdLst>
            <p14:sldId id="341"/>
            <p14:sldId id="342"/>
            <p14:sldId id="343"/>
            <p14:sldId id="344"/>
            <p14:sldId id="345"/>
          </p14:sldIdLst>
        </p14:section>
        <p14:section name="Phần 11" id="{991000D2-4FC2-444F-AC5B-DF2ADFC4F1FA}">
          <p14:sldIdLst>
            <p14:sldId id="346"/>
            <p14:sldId id="347"/>
          </p14:sldIdLst>
        </p14:section>
        <p14:section name="Phần 12" id="{99644B73-18B6-4E43-B731-06894DBCBA42}">
          <p14:sldIdLst>
            <p14:sldId id="348"/>
            <p14:sldId id="349"/>
          </p14:sldIdLst>
        </p14:section>
        <p14:section name="Phần 13" id="{F569A89E-539F-46DF-A35F-4D6B886C2C23}">
          <p14:sldIdLst>
            <p14:sldId id="350"/>
            <p14:sldId id="351"/>
            <p14:sldId id="352"/>
            <p14:sldId id="353"/>
            <p14:sldId id="354"/>
          </p14:sldIdLst>
        </p14:section>
        <p14:section name="Phần 14" id="{779208F3-5A27-4FDC-929A-83D222829932}">
          <p14:sldIdLst>
            <p14:sldId id="317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outlineViewPr>
    <p:cViewPr>
      <p:scale>
        <a:sx n="33" d="100"/>
        <a:sy n="33" d="100"/>
      </p:scale>
      <p:origin x="0" y="-11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Làm việc với các vùng được đặt tên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Sắp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6313640E-58E2-442C-B354-60AF54F45D29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03127-7277-41BF-81D9-EA1014F327EA}" type="parTrans" cxnId="{740CE692-3C82-4B6A-B77F-E251A8005FDC}">
      <dgm:prSet/>
      <dgm:spPr/>
      <dgm:t>
        <a:bodyPr/>
        <a:lstStyle/>
        <a:p>
          <a:endParaRPr lang="en-US"/>
        </a:p>
      </dgm:t>
    </dgm:pt>
    <dgm:pt modelId="{55AE513B-C855-4E6D-9170-8B6278B65DB9}" type="sibTrans" cxnId="{740CE692-3C82-4B6A-B77F-E251A8005FDC}">
      <dgm:prSet/>
      <dgm:spPr/>
      <dgm:t>
        <a:bodyPr/>
        <a:lstStyle/>
        <a:p>
          <a:endParaRPr lang="en-US"/>
        </a:p>
      </dgm:t>
    </dgm:pt>
    <dgm:pt modelId="{D7A01BD0-8113-426F-A85E-C5925FCF26AF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Lọc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tin</a:t>
          </a:r>
          <a:endParaRPr lang="en-US" sz="1600" dirty="0"/>
        </a:p>
      </dgm:t>
    </dgm:pt>
    <dgm:pt modelId="{5E0C9294-D67B-46C3-8966-E3EFD56EE4D4}" type="parTrans" cxnId="{9780ECF3-657E-4DC8-82C4-6B4E72F188A3}">
      <dgm:prSet/>
      <dgm:spPr/>
      <dgm:t>
        <a:bodyPr/>
        <a:lstStyle/>
        <a:p>
          <a:endParaRPr lang="en-US"/>
        </a:p>
      </dgm:t>
    </dgm:pt>
    <dgm:pt modelId="{E9AB2EE8-B27C-47A4-B4E6-54992A8E6FC5}" type="sibTrans" cxnId="{9780ECF3-657E-4DC8-82C4-6B4E72F188A3}">
      <dgm:prSet/>
      <dgm:spPr/>
      <dgm:t>
        <a:bodyPr/>
        <a:lstStyle/>
        <a:p>
          <a:endParaRPr lang="en-US"/>
        </a:p>
      </dgm:t>
    </dgm:pt>
    <dgm:pt modelId="{10C8224C-9860-4433-A3B1-42BF8B6AE9D1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D943A-CF37-4E12-B4C6-3578A572E863}" type="parTrans" cxnId="{D2D728AF-D10F-4BB1-9D54-616806F2DAFE}">
      <dgm:prSet/>
      <dgm:spPr/>
      <dgm:t>
        <a:bodyPr/>
        <a:lstStyle/>
        <a:p>
          <a:endParaRPr lang="en-US"/>
        </a:p>
      </dgm:t>
    </dgm:pt>
    <dgm:pt modelId="{A755113C-1DC1-4A61-8BA1-A744CBBD7AED}" type="sibTrans" cxnId="{D2D728AF-D10F-4BB1-9D54-616806F2DAFE}">
      <dgm:prSet/>
      <dgm:spPr/>
      <dgm:t>
        <a:bodyPr/>
        <a:lstStyle/>
        <a:p>
          <a:endParaRPr lang="en-US"/>
        </a:p>
      </dgm:t>
    </dgm:pt>
    <dgm:pt modelId="{1B246DD4-7814-4D5E-ABC0-54D7B60870ED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lặp</a:t>
          </a:r>
          <a:endParaRPr lang="en-US" sz="1600" dirty="0"/>
        </a:p>
      </dgm:t>
    </dgm:pt>
    <dgm:pt modelId="{7D557A8A-D580-4FF4-A2DB-F7FD3C127785}" type="parTrans" cxnId="{D381EBF0-DB6E-4850-BE9F-D829EFFF814E}">
      <dgm:prSet/>
      <dgm:spPr/>
      <dgm:t>
        <a:bodyPr/>
        <a:lstStyle/>
        <a:p>
          <a:endParaRPr lang="en-US"/>
        </a:p>
      </dgm:t>
    </dgm:pt>
    <dgm:pt modelId="{AB76FAA2-BAFA-4B1C-A68C-4D6015CC4488}" type="sibTrans" cxnId="{D381EBF0-DB6E-4850-BE9F-D829EFFF814E}">
      <dgm:prSet/>
      <dgm:spPr/>
      <dgm:t>
        <a:bodyPr/>
        <a:lstStyle/>
        <a:p>
          <a:endParaRPr lang="en-US"/>
        </a:p>
      </dgm:t>
    </dgm:pt>
    <dgm:pt modelId="{CF2FD3E7-BB35-4279-9D0F-7C3D54DF1D9A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1A29C-CD99-4E17-9344-4EE3C4928DFB}" type="parTrans" cxnId="{C60E02A3-0D95-4700-86D4-67E296D8B7E1}">
      <dgm:prSet/>
      <dgm:spPr/>
      <dgm:t>
        <a:bodyPr/>
        <a:lstStyle/>
        <a:p>
          <a:endParaRPr lang="en-US"/>
        </a:p>
      </dgm:t>
    </dgm:pt>
    <dgm:pt modelId="{05CE5E55-AA24-44A1-949C-F8A080F2440B}" type="sibTrans" cxnId="{C60E02A3-0D95-4700-86D4-67E296D8B7E1}">
      <dgm:prSet/>
      <dgm:spPr/>
      <dgm:t>
        <a:bodyPr/>
        <a:lstStyle/>
        <a:p>
          <a:endParaRPr lang="en-US"/>
        </a:p>
      </dgm:t>
    </dgm:pt>
    <dgm:pt modelId="{0939A97D-3067-4A79-BC33-21C983123E0C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thảo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(Outlining)</a:t>
          </a:r>
          <a:endParaRPr lang="en-US" sz="2600" dirty="0"/>
        </a:p>
      </dgm:t>
    </dgm:pt>
    <dgm:pt modelId="{D1BC224E-E0AD-4199-A6FB-F1D40400D4F7}" type="parTrans" cxnId="{7D3C8C8D-2D94-4C49-A21B-53099426DD8E}">
      <dgm:prSet/>
      <dgm:spPr/>
      <dgm:t>
        <a:bodyPr/>
        <a:lstStyle/>
        <a:p>
          <a:endParaRPr lang="en-US"/>
        </a:p>
      </dgm:t>
    </dgm:pt>
    <dgm:pt modelId="{AFDE2725-8836-4197-93AB-055DA2EDF62E}" type="sibTrans" cxnId="{7D3C8C8D-2D94-4C49-A21B-53099426DD8E}">
      <dgm:prSet/>
      <dgm:spPr/>
      <dgm:t>
        <a:bodyPr/>
        <a:lstStyle/>
        <a:p>
          <a:endParaRPr lang="en-US"/>
        </a:p>
      </dgm:t>
    </dgm:pt>
    <dgm:pt modelId="{1DFB7E35-7C85-4A73-8053-2F49CA198ECE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1A61D-EFAF-4C51-9281-7AF52591DA17}" type="parTrans" cxnId="{804990AC-83FF-4327-99B5-461F854F6425}">
      <dgm:prSet/>
      <dgm:spPr/>
      <dgm:t>
        <a:bodyPr/>
        <a:lstStyle/>
        <a:p>
          <a:endParaRPr lang="en-US"/>
        </a:p>
      </dgm:t>
    </dgm:pt>
    <dgm:pt modelId="{43E92D99-7A3F-47EC-8E0C-7E87FB91A421}" type="sibTrans" cxnId="{804990AC-83FF-4327-99B5-461F854F6425}">
      <dgm:prSet/>
      <dgm:spPr/>
      <dgm:t>
        <a:bodyPr/>
        <a:lstStyle/>
        <a:p>
          <a:endParaRPr lang="en-US"/>
        </a:p>
      </dgm:t>
    </dgm:pt>
    <dgm:pt modelId="{ADC41F4A-1DFC-446A-AEEC-2AF539A3CAE7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PivotTables</a:t>
          </a:r>
          <a:endParaRPr lang="en-US" sz="2600" dirty="0"/>
        </a:p>
      </dgm:t>
    </dgm:pt>
    <dgm:pt modelId="{75AB5D40-38EC-4248-89FF-2FAB1FCCEF68}" type="parTrans" cxnId="{B48B663F-08CA-45B7-A581-9694D290F2C2}">
      <dgm:prSet/>
      <dgm:spPr/>
      <dgm:t>
        <a:bodyPr/>
        <a:lstStyle/>
        <a:p>
          <a:endParaRPr lang="en-US"/>
        </a:p>
      </dgm:t>
    </dgm:pt>
    <dgm:pt modelId="{1328E788-3950-495E-92F8-C20009A6BAB3}" type="sibTrans" cxnId="{B48B663F-08CA-45B7-A581-9694D290F2C2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9ACCD-F58A-45DA-8261-B121CBF9B056}" type="pres">
      <dgm:prSet presAssocID="{A5721407-19E0-49EF-887D-715490C5DCCC}" presName="spacing" presStyleCnt="0"/>
      <dgm:spPr/>
    </dgm:pt>
    <dgm:pt modelId="{A7C2D6EE-A7BD-4B6B-A510-99AC84DA2AD3}" type="pres">
      <dgm:prSet presAssocID="{6313640E-58E2-442C-B354-60AF54F45D29}" presName="linNode" presStyleCnt="0"/>
      <dgm:spPr/>
    </dgm:pt>
    <dgm:pt modelId="{95FC561F-DD88-4FB3-9617-00B4057BBFE6}" type="pres">
      <dgm:prSet presAssocID="{6313640E-58E2-442C-B354-60AF54F45D29}" presName="parentShp" presStyleLbl="node1" presStyleIdx="4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293EC-C538-44C7-A369-27DC9D4266F2}" type="pres">
      <dgm:prSet presAssocID="{6313640E-58E2-442C-B354-60AF54F45D29}" presName="childShp" presStyleLbl="bgAccFollowNode1" presStyleIdx="4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16B9F-8EE3-403D-B92C-EA8C6E6B2B0E}" type="pres">
      <dgm:prSet presAssocID="{55AE513B-C855-4E6D-9170-8B6278B65DB9}" presName="spacing" presStyleCnt="0"/>
      <dgm:spPr/>
    </dgm:pt>
    <dgm:pt modelId="{739D0F33-5231-4E4A-8D53-FFB4202A0013}" type="pres">
      <dgm:prSet presAssocID="{10C8224C-9860-4433-A3B1-42BF8B6AE9D1}" presName="linNode" presStyleCnt="0"/>
      <dgm:spPr/>
    </dgm:pt>
    <dgm:pt modelId="{6DEEF12F-EDDB-408A-B2B9-6032C13551F9}" type="pres">
      <dgm:prSet presAssocID="{10C8224C-9860-4433-A3B1-42BF8B6AE9D1}" presName="parentShp" presStyleLbl="node1" presStyleIdx="5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7ACB7-176F-4881-B79E-9061C98690E6}" type="pres">
      <dgm:prSet presAssocID="{10C8224C-9860-4433-A3B1-42BF8B6AE9D1}" presName="childShp" presStyleLbl="bgAccFollowNode1" presStyleIdx="5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6FB9B-717E-4178-98B1-E6860EBB7C28}" type="pres">
      <dgm:prSet presAssocID="{A755113C-1DC1-4A61-8BA1-A744CBBD7AED}" presName="spacing" presStyleCnt="0"/>
      <dgm:spPr/>
    </dgm:pt>
    <dgm:pt modelId="{A7FC4B99-E584-4633-9EB4-DCE7BF31D29E}" type="pres">
      <dgm:prSet presAssocID="{CF2FD3E7-BB35-4279-9D0F-7C3D54DF1D9A}" presName="linNode" presStyleCnt="0"/>
      <dgm:spPr/>
    </dgm:pt>
    <dgm:pt modelId="{B361786B-AFE2-4334-BF65-F1517E1C229E}" type="pres">
      <dgm:prSet presAssocID="{CF2FD3E7-BB35-4279-9D0F-7C3D54DF1D9A}" presName="parentShp" presStyleLbl="node1" presStyleIdx="6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E37B5-4E27-4D55-BA9A-2EB7585E1FEF}" type="pres">
      <dgm:prSet presAssocID="{CF2FD3E7-BB35-4279-9D0F-7C3D54DF1D9A}" presName="childShp" presStyleLbl="bgAccFollowNode1" presStyleIdx="6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45417-248C-4BD7-8D7D-3706515B01AC}" type="pres">
      <dgm:prSet presAssocID="{05CE5E55-AA24-44A1-949C-F8A080F2440B}" presName="spacing" presStyleCnt="0"/>
      <dgm:spPr/>
    </dgm:pt>
    <dgm:pt modelId="{C3C462E0-AEBA-42F4-B9D4-06483CCCAAE1}" type="pres">
      <dgm:prSet presAssocID="{1DFB7E35-7C85-4A73-8053-2F49CA198ECE}" presName="linNode" presStyleCnt="0"/>
      <dgm:spPr/>
    </dgm:pt>
    <dgm:pt modelId="{0CAACB96-C42D-4CF7-BCC8-5A717BC41025}" type="pres">
      <dgm:prSet presAssocID="{1DFB7E35-7C85-4A73-8053-2F49CA198ECE}" presName="parentShp" presStyleLbl="node1" presStyleIdx="7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F80A1-A42D-46D8-965F-7E9D02606546}" type="pres">
      <dgm:prSet presAssocID="{1DFB7E35-7C85-4A73-8053-2F49CA198ECE}" presName="childShp" presStyleLbl="bgAccFollowNode1" presStyleIdx="7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273EA1-F01F-41FD-B57C-2D8F2A4678B2}" type="presOf" srcId="{CF2FD3E7-BB35-4279-9D0F-7C3D54DF1D9A}" destId="{B361786B-AFE2-4334-BF65-F1517E1C229E}" srcOrd="0" destOrd="0" presId="urn:microsoft.com/office/officeart/2005/8/layout/vList6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F1D49282-EE2F-4B41-B792-2ED9AB5BD037}" type="presOf" srcId="{10C8224C-9860-4433-A3B1-42BF8B6AE9D1}" destId="{6DEEF12F-EDDB-408A-B2B9-6032C13551F9}" srcOrd="0" destOrd="0" presId="urn:microsoft.com/office/officeart/2005/8/layout/vList6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9780ECF3-657E-4DC8-82C4-6B4E72F188A3}" srcId="{6313640E-58E2-442C-B354-60AF54F45D29}" destId="{D7A01BD0-8113-426F-A85E-C5925FCF26AF}" srcOrd="0" destOrd="0" parTransId="{5E0C9294-D67B-46C3-8966-E3EFD56EE4D4}" sibTransId="{E9AB2EE8-B27C-47A4-B4E6-54992A8E6FC5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804990AC-83FF-4327-99B5-461F854F6425}" srcId="{EA30E311-3EC5-4EA4-9119-630F7F098399}" destId="{1DFB7E35-7C85-4A73-8053-2F49CA198ECE}" srcOrd="7" destOrd="0" parTransId="{83A1A61D-EFAF-4C51-9281-7AF52591DA17}" sibTransId="{43E92D99-7A3F-47EC-8E0C-7E87FB91A421}"/>
    <dgm:cxn modelId="{D2D728AF-D10F-4BB1-9D54-616806F2DAFE}" srcId="{EA30E311-3EC5-4EA4-9119-630F7F098399}" destId="{10C8224C-9860-4433-A3B1-42BF8B6AE9D1}" srcOrd="5" destOrd="0" parTransId="{2E9D943A-CF37-4E12-B4C6-3578A572E863}" sibTransId="{A755113C-1DC1-4A61-8BA1-A744CBBD7AED}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73D6B4F1-320E-4707-BFDF-82B3FDA13367}" type="presOf" srcId="{D7A01BD0-8113-426F-A85E-C5925FCF26AF}" destId="{BF9293EC-C538-44C7-A369-27DC9D4266F2}" srcOrd="0" destOrd="0" presId="urn:microsoft.com/office/officeart/2005/8/layout/vList6"/>
    <dgm:cxn modelId="{7D3C8C8D-2D94-4C49-A21B-53099426DD8E}" srcId="{CF2FD3E7-BB35-4279-9D0F-7C3D54DF1D9A}" destId="{0939A97D-3067-4A79-BC33-21C983123E0C}" srcOrd="0" destOrd="0" parTransId="{D1BC224E-E0AD-4199-A6FB-F1D40400D4F7}" sibTransId="{AFDE2725-8836-4197-93AB-055DA2EDF62E}"/>
    <dgm:cxn modelId="{A7F658EF-EF96-469A-8A11-629E5D23C5DA}" type="presOf" srcId="{ADC41F4A-1DFC-446A-AEEC-2AF539A3CAE7}" destId="{7DEF80A1-A42D-46D8-965F-7E9D02606546}" srcOrd="0" destOrd="0" presId="urn:microsoft.com/office/officeart/2005/8/layout/vList6"/>
    <dgm:cxn modelId="{A4F3F34D-9345-48F4-9BCE-29A995BA9171}" type="presOf" srcId="{0939A97D-3067-4A79-BC33-21C983123E0C}" destId="{9EEE37B5-4E27-4D55-BA9A-2EB7585E1FEF}" srcOrd="0" destOrd="0" presId="urn:microsoft.com/office/officeart/2005/8/layout/vList6"/>
    <dgm:cxn modelId="{D381EBF0-DB6E-4850-BE9F-D829EFFF814E}" srcId="{10C8224C-9860-4433-A3B1-42BF8B6AE9D1}" destId="{1B246DD4-7814-4D5E-ABC0-54D7B60870ED}" srcOrd="0" destOrd="0" parTransId="{7D557A8A-D580-4FF4-A2DB-F7FD3C127785}" sibTransId="{AB76FAA2-BAFA-4B1C-A68C-4D6015CC4488}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B48B663F-08CA-45B7-A581-9694D290F2C2}" srcId="{1DFB7E35-7C85-4A73-8053-2F49CA198ECE}" destId="{ADC41F4A-1DFC-446A-AEEC-2AF539A3CAE7}" srcOrd="0" destOrd="0" parTransId="{75AB5D40-38EC-4248-89FF-2FAB1FCCEF68}" sibTransId="{1328E788-3950-495E-92F8-C20009A6BAB3}"/>
    <dgm:cxn modelId="{740CE692-3C82-4B6A-B77F-E251A8005FDC}" srcId="{EA30E311-3EC5-4EA4-9119-630F7F098399}" destId="{6313640E-58E2-442C-B354-60AF54F45D29}" srcOrd="4" destOrd="0" parTransId="{53103127-7277-41BF-81D9-EA1014F327EA}" sibTransId="{55AE513B-C855-4E6D-9170-8B6278B65DB9}"/>
    <dgm:cxn modelId="{BAB19A89-5BC8-4E14-BA19-EBD82D6EB8C5}" type="presOf" srcId="{1B246DD4-7814-4D5E-ABC0-54D7B60870ED}" destId="{3887ACB7-176F-4881-B79E-9061C98690E6}" srcOrd="0" destOrd="0" presId="urn:microsoft.com/office/officeart/2005/8/layout/vList6"/>
    <dgm:cxn modelId="{F0B2148B-3841-4A05-9213-7780417977E3}" type="presOf" srcId="{6313640E-58E2-442C-B354-60AF54F45D29}" destId="{95FC561F-DD88-4FB3-9617-00B4057BBFE6}" srcOrd="0" destOrd="0" presId="urn:microsoft.com/office/officeart/2005/8/layout/vList6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4430961D-7C29-49D3-BE10-FEFC731916FA}" type="presOf" srcId="{1DFB7E35-7C85-4A73-8053-2F49CA198ECE}" destId="{0CAACB96-C42D-4CF7-BCC8-5A717BC41025}" srcOrd="0" destOrd="0" presId="urn:microsoft.com/office/officeart/2005/8/layout/vList6"/>
    <dgm:cxn modelId="{C60E02A3-0D95-4700-86D4-67E296D8B7E1}" srcId="{EA30E311-3EC5-4EA4-9119-630F7F098399}" destId="{CF2FD3E7-BB35-4279-9D0F-7C3D54DF1D9A}" srcOrd="6" destOrd="0" parTransId="{84F1A29C-CD99-4E17-9344-4EE3C4928DFB}" sibTransId="{05CE5E55-AA24-44A1-949C-F8A080F2440B}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  <dgm:cxn modelId="{45D9AEA7-3852-4B5D-A7C1-82757C3D370D}" type="presParOf" srcId="{C7FCA99D-86B9-4352-9213-2FB0ECF0628B}" destId="{3EB9ACCD-F58A-45DA-8261-B121CBF9B056}" srcOrd="7" destOrd="0" presId="urn:microsoft.com/office/officeart/2005/8/layout/vList6"/>
    <dgm:cxn modelId="{3955D64B-463A-40B4-B011-0C07BBB3F848}" type="presParOf" srcId="{C7FCA99D-86B9-4352-9213-2FB0ECF0628B}" destId="{A7C2D6EE-A7BD-4B6B-A510-99AC84DA2AD3}" srcOrd="8" destOrd="0" presId="urn:microsoft.com/office/officeart/2005/8/layout/vList6"/>
    <dgm:cxn modelId="{98D2E898-0E28-4D23-B4A9-1D17750EB259}" type="presParOf" srcId="{A7C2D6EE-A7BD-4B6B-A510-99AC84DA2AD3}" destId="{95FC561F-DD88-4FB3-9617-00B4057BBFE6}" srcOrd="0" destOrd="0" presId="urn:microsoft.com/office/officeart/2005/8/layout/vList6"/>
    <dgm:cxn modelId="{B59944D8-7977-4B5D-9615-B707546C069F}" type="presParOf" srcId="{A7C2D6EE-A7BD-4B6B-A510-99AC84DA2AD3}" destId="{BF9293EC-C538-44C7-A369-27DC9D4266F2}" srcOrd="1" destOrd="0" presId="urn:microsoft.com/office/officeart/2005/8/layout/vList6"/>
    <dgm:cxn modelId="{CEA673EE-760E-44DC-A280-E982D0D37EC8}" type="presParOf" srcId="{C7FCA99D-86B9-4352-9213-2FB0ECF0628B}" destId="{C0016B9F-8EE3-403D-B92C-EA8C6E6B2B0E}" srcOrd="9" destOrd="0" presId="urn:microsoft.com/office/officeart/2005/8/layout/vList6"/>
    <dgm:cxn modelId="{AB702849-A171-45FB-8343-C6FE83B6250B}" type="presParOf" srcId="{C7FCA99D-86B9-4352-9213-2FB0ECF0628B}" destId="{739D0F33-5231-4E4A-8D53-FFB4202A0013}" srcOrd="10" destOrd="0" presId="urn:microsoft.com/office/officeart/2005/8/layout/vList6"/>
    <dgm:cxn modelId="{6ABDDCDF-40C4-4ECB-8D86-1E785418C663}" type="presParOf" srcId="{739D0F33-5231-4E4A-8D53-FFB4202A0013}" destId="{6DEEF12F-EDDB-408A-B2B9-6032C13551F9}" srcOrd="0" destOrd="0" presId="urn:microsoft.com/office/officeart/2005/8/layout/vList6"/>
    <dgm:cxn modelId="{85744FC6-C1A2-4CFE-B773-E83B2802C58A}" type="presParOf" srcId="{739D0F33-5231-4E4A-8D53-FFB4202A0013}" destId="{3887ACB7-176F-4881-B79E-9061C98690E6}" srcOrd="1" destOrd="0" presId="urn:microsoft.com/office/officeart/2005/8/layout/vList6"/>
    <dgm:cxn modelId="{E169406C-89A7-4412-B41B-63F4A2ABBC0F}" type="presParOf" srcId="{C7FCA99D-86B9-4352-9213-2FB0ECF0628B}" destId="{9126FB9B-717E-4178-98B1-E6860EBB7C28}" srcOrd="11" destOrd="0" presId="urn:microsoft.com/office/officeart/2005/8/layout/vList6"/>
    <dgm:cxn modelId="{3F1595F5-B2B7-4C86-AA44-96011E5B6CFF}" type="presParOf" srcId="{C7FCA99D-86B9-4352-9213-2FB0ECF0628B}" destId="{A7FC4B99-E584-4633-9EB4-DCE7BF31D29E}" srcOrd="12" destOrd="0" presId="urn:microsoft.com/office/officeart/2005/8/layout/vList6"/>
    <dgm:cxn modelId="{42D5679B-509A-45D4-8A83-8C595EFC64F2}" type="presParOf" srcId="{A7FC4B99-E584-4633-9EB4-DCE7BF31D29E}" destId="{B361786B-AFE2-4334-BF65-F1517E1C229E}" srcOrd="0" destOrd="0" presId="urn:microsoft.com/office/officeart/2005/8/layout/vList6"/>
    <dgm:cxn modelId="{C659B7E8-3C26-4D9B-923F-DF962E7AA327}" type="presParOf" srcId="{A7FC4B99-E584-4633-9EB4-DCE7BF31D29E}" destId="{9EEE37B5-4E27-4D55-BA9A-2EB7585E1FEF}" srcOrd="1" destOrd="0" presId="urn:microsoft.com/office/officeart/2005/8/layout/vList6"/>
    <dgm:cxn modelId="{AB91199C-40A2-4D29-8F46-B557E9F8D528}" type="presParOf" srcId="{C7FCA99D-86B9-4352-9213-2FB0ECF0628B}" destId="{07945417-248C-4BD7-8D7D-3706515B01AC}" srcOrd="13" destOrd="0" presId="urn:microsoft.com/office/officeart/2005/8/layout/vList6"/>
    <dgm:cxn modelId="{1A28F761-1ADB-423D-84EC-E2A6ED266BA5}" type="presParOf" srcId="{C7FCA99D-86B9-4352-9213-2FB0ECF0628B}" destId="{C3C462E0-AEBA-42F4-B9D4-06483CCCAAE1}" srcOrd="14" destOrd="0" presId="urn:microsoft.com/office/officeart/2005/8/layout/vList6"/>
    <dgm:cxn modelId="{4EC08C7F-7FF4-4858-91B0-8AA6E1144D06}" type="presParOf" srcId="{C3C462E0-AEBA-42F4-B9D4-06483CCCAAE1}" destId="{0CAACB96-C42D-4CF7-BCC8-5A717BC41025}" srcOrd="0" destOrd="0" presId="urn:microsoft.com/office/officeart/2005/8/layout/vList6"/>
    <dgm:cxn modelId="{8A4AD07C-83A6-4C0E-AAAA-D874314878EC}" type="presParOf" srcId="{C3C462E0-AEBA-42F4-B9D4-06483CCCAAE1}" destId="{7DEF80A1-A42D-46D8-965F-7E9D026065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Data Slicer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PivotTable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PowerPivot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PivotCharts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(Consolidating Data)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6313640E-58E2-442C-B354-60AF54F45D29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03127-7277-41BF-81D9-EA1014F327EA}" type="parTrans" cxnId="{740CE692-3C82-4B6A-B77F-E251A8005FDC}">
      <dgm:prSet/>
      <dgm:spPr/>
      <dgm:t>
        <a:bodyPr/>
        <a:lstStyle/>
        <a:p>
          <a:endParaRPr lang="en-US"/>
        </a:p>
      </dgm:t>
    </dgm:pt>
    <dgm:pt modelId="{55AE513B-C855-4E6D-9170-8B6278B65DB9}" type="sibTrans" cxnId="{740CE692-3C82-4B6A-B77F-E251A8005FDC}">
      <dgm:prSet/>
      <dgm:spPr/>
      <dgm:t>
        <a:bodyPr/>
        <a:lstStyle/>
        <a:p>
          <a:endParaRPr lang="en-US"/>
        </a:p>
      </dgm:t>
    </dgm:pt>
    <dgm:pt modelId="{D7A01BD0-8113-426F-A85E-C5925FCF26AF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What-If Analysis</a:t>
          </a:r>
          <a:endParaRPr lang="en-US" sz="1600" dirty="0"/>
        </a:p>
      </dgm:t>
    </dgm:pt>
    <dgm:pt modelId="{5E0C9294-D67B-46C3-8966-E3EFD56EE4D4}" type="parTrans" cxnId="{9780ECF3-657E-4DC8-82C4-6B4E72F188A3}">
      <dgm:prSet/>
      <dgm:spPr/>
      <dgm:t>
        <a:bodyPr/>
        <a:lstStyle/>
        <a:p>
          <a:endParaRPr lang="en-US"/>
        </a:p>
      </dgm:t>
    </dgm:pt>
    <dgm:pt modelId="{E9AB2EE8-B27C-47A4-B4E6-54992A8E6FC5}" type="sibTrans" cxnId="{9780ECF3-657E-4DC8-82C4-6B4E72F188A3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5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5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5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5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5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5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5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5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9ACCD-F58A-45DA-8261-B121CBF9B056}" type="pres">
      <dgm:prSet presAssocID="{A5721407-19E0-49EF-887D-715490C5DCCC}" presName="spacing" presStyleCnt="0"/>
      <dgm:spPr/>
    </dgm:pt>
    <dgm:pt modelId="{A7C2D6EE-A7BD-4B6B-A510-99AC84DA2AD3}" type="pres">
      <dgm:prSet presAssocID="{6313640E-58E2-442C-B354-60AF54F45D29}" presName="linNode" presStyleCnt="0"/>
      <dgm:spPr/>
    </dgm:pt>
    <dgm:pt modelId="{95FC561F-DD88-4FB3-9617-00B4057BBFE6}" type="pres">
      <dgm:prSet presAssocID="{6313640E-58E2-442C-B354-60AF54F45D29}" presName="parentShp" presStyleLbl="node1" presStyleIdx="4" presStyleCnt="5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293EC-C538-44C7-A369-27DC9D4266F2}" type="pres">
      <dgm:prSet presAssocID="{6313640E-58E2-442C-B354-60AF54F45D29}" presName="childShp" presStyleLbl="bgAccFollowNode1" presStyleIdx="4" presStyleCnt="5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9780ECF3-657E-4DC8-82C4-6B4E72F188A3}" srcId="{6313640E-58E2-442C-B354-60AF54F45D29}" destId="{D7A01BD0-8113-426F-A85E-C5925FCF26AF}" srcOrd="0" destOrd="0" parTransId="{5E0C9294-D67B-46C3-8966-E3EFD56EE4D4}" sibTransId="{E9AB2EE8-B27C-47A4-B4E6-54992A8E6FC5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73D6B4F1-320E-4707-BFDF-82B3FDA13367}" type="presOf" srcId="{D7A01BD0-8113-426F-A85E-C5925FCF26AF}" destId="{BF9293EC-C538-44C7-A369-27DC9D4266F2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740CE692-3C82-4B6A-B77F-E251A8005FDC}" srcId="{EA30E311-3EC5-4EA4-9119-630F7F098399}" destId="{6313640E-58E2-442C-B354-60AF54F45D29}" srcOrd="4" destOrd="0" parTransId="{53103127-7277-41BF-81D9-EA1014F327EA}" sibTransId="{55AE513B-C855-4E6D-9170-8B6278B65DB9}"/>
    <dgm:cxn modelId="{F0B2148B-3841-4A05-9213-7780417977E3}" type="presOf" srcId="{6313640E-58E2-442C-B354-60AF54F45D29}" destId="{95FC561F-DD88-4FB3-9617-00B4057BBFE6}" srcOrd="0" destOrd="0" presId="urn:microsoft.com/office/officeart/2005/8/layout/vList6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  <dgm:cxn modelId="{45D9AEA7-3852-4B5D-A7C1-82757C3D370D}" type="presParOf" srcId="{C7FCA99D-86B9-4352-9213-2FB0ECF0628B}" destId="{3EB9ACCD-F58A-45DA-8261-B121CBF9B056}" srcOrd="7" destOrd="0" presId="urn:microsoft.com/office/officeart/2005/8/layout/vList6"/>
    <dgm:cxn modelId="{3955D64B-463A-40B4-B011-0C07BBB3F848}" type="presParOf" srcId="{C7FCA99D-86B9-4352-9213-2FB0ECF0628B}" destId="{A7C2D6EE-A7BD-4B6B-A510-99AC84DA2AD3}" srcOrd="8" destOrd="0" presId="urn:microsoft.com/office/officeart/2005/8/layout/vList6"/>
    <dgm:cxn modelId="{98D2E898-0E28-4D23-B4A9-1D17750EB259}" type="presParOf" srcId="{A7C2D6EE-A7BD-4B6B-A510-99AC84DA2AD3}" destId="{95FC561F-DD88-4FB3-9617-00B4057BBFE6}" srcOrd="0" destOrd="0" presId="urn:microsoft.com/office/officeart/2005/8/layout/vList6"/>
    <dgm:cxn modelId="{B59944D8-7977-4B5D-9615-B707546C069F}" type="presParOf" srcId="{A7C2D6EE-A7BD-4B6B-A510-99AC84DA2AD3}" destId="{BF9293EC-C538-44C7-A369-27DC9D4266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1655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5126"/>
        <a:ext cx="7277682" cy="440823"/>
      </dsp:txXfrm>
    </dsp:sp>
    <dsp:sp modelId="{20E09EA1-CDA3-40EE-BCA8-B0E5DC34AC9C}">
      <dsp:nvSpPr>
        <dsp:cNvPr id="0" name=""/>
        <dsp:cNvSpPr/>
      </dsp:nvSpPr>
      <dsp:spPr>
        <a:xfrm>
          <a:off x="747455" y="1655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0347"/>
        <a:ext cx="857031" cy="530381"/>
      </dsp:txXfrm>
    </dsp:sp>
    <dsp:sp modelId="{B2734942-16D9-4968-B8C6-927DB7D64D9C}">
      <dsp:nvSpPr>
        <dsp:cNvPr id="0" name=""/>
        <dsp:cNvSpPr/>
      </dsp:nvSpPr>
      <dsp:spPr>
        <a:xfrm>
          <a:off x="1661870" y="648197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Làm việc với các vùng được đặt tên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21668"/>
        <a:ext cx="7277682" cy="440823"/>
      </dsp:txXfrm>
    </dsp:sp>
    <dsp:sp modelId="{C4A8337B-973E-4211-A1BC-434C076692C0}">
      <dsp:nvSpPr>
        <dsp:cNvPr id="0" name=""/>
        <dsp:cNvSpPr/>
      </dsp:nvSpPr>
      <dsp:spPr>
        <a:xfrm>
          <a:off x="747455" y="648197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676889"/>
        <a:ext cx="857031" cy="530381"/>
      </dsp:txXfrm>
    </dsp:sp>
    <dsp:sp modelId="{10C1AA31-A224-4AD6-B808-B71955D10EF6}">
      <dsp:nvSpPr>
        <dsp:cNvPr id="0" name=""/>
        <dsp:cNvSpPr/>
      </dsp:nvSpPr>
      <dsp:spPr>
        <a:xfrm>
          <a:off x="1661870" y="1294739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368210"/>
        <a:ext cx="7277682" cy="440823"/>
      </dsp:txXfrm>
    </dsp:sp>
    <dsp:sp modelId="{C4BE91D6-1EE0-4E4D-BB69-9D57C2B1C5BB}">
      <dsp:nvSpPr>
        <dsp:cNvPr id="0" name=""/>
        <dsp:cNvSpPr/>
      </dsp:nvSpPr>
      <dsp:spPr>
        <a:xfrm>
          <a:off x="747455" y="1294739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1323431"/>
        <a:ext cx="857031" cy="530381"/>
      </dsp:txXfrm>
    </dsp:sp>
    <dsp:sp modelId="{3058D4E5-DCEB-468A-8357-9D1F4422E58B}">
      <dsp:nvSpPr>
        <dsp:cNvPr id="0" name=""/>
        <dsp:cNvSpPr/>
      </dsp:nvSpPr>
      <dsp:spPr>
        <a:xfrm>
          <a:off x="1661870" y="1941281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Sắp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1200" kern="1200" dirty="0"/>
        </a:p>
      </dsp:txBody>
      <dsp:txXfrm>
        <a:off x="1661870" y="2014752"/>
        <a:ext cx="7277682" cy="440823"/>
      </dsp:txXfrm>
    </dsp:sp>
    <dsp:sp modelId="{D95AC4A5-B2F0-43FF-A2C6-9AD3DFC0D103}">
      <dsp:nvSpPr>
        <dsp:cNvPr id="0" name=""/>
        <dsp:cNvSpPr/>
      </dsp:nvSpPr>
      <dsp:spPr>
        <a:xfrm>
          <a:off x="747455" y="1941281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1969973"/>
        <a:ext cx="857031" cy="530381"/>
      </dsp:txXfrm>
    </dsp:sp>
    <dsp:sp modelId="{BF9293EC-C538-44C7-A369-27DC9D4266F2}">
      <dsp:nvSpPr>
        <dsp:cNvPr id="0" name=""/>
        <dsp:cNvSpPr/>
      </dsp:nvSpPr>
      <dsp:spPr>
        <a:xfrm>
          <a:off x="1661870" y="2587823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Lọc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tin</a:t>
          </a:r>
          <a:endParaRPr lang="en-US" sz="1600" kern="1200" dirty="0"/>
        </a:p>
      </dsp:txBody>
      <dsp:txXfrm>
        <a:off x="1661870" y="2661294"/>
        <a:ext cx="7277682" cy="440823"/>
      </dsp:txXfrm>
    </dsp:sp>
    <dsp:sp modelId="{95FC561F-DD88-4FB3-9617-00B4057BBFE6}">
      <dsp:nvSpPr>
        <dsp:cNvPr id="0" name=""/>
        <dsp:cNvSpPr/>
      </dsp:nvSpPr>
      <dsp:spPr>
        <a:xfrm>
          <a:off x="747455" y="2587823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2616515"/>
        <a:ext cx="857031" cy="530381"/>
      </dsp:txXfrm>
    </dsp:sp>
    <dsp:sp modelId="{3887ACB7-176F-4881-B79E-9061C98690E6}">
      <dsp:nvSpPr>
        <dsp:cNvPr id="0" name=""/>
        <dsp:cNvSpPr/>
      </dsp:nvSpPr>
      <dsp:spPr>
        <a:xfrm>
          <a:off x="1661870" y="3234365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lặp</a:t>
          </a:r>
          <a:endParaRPr lang="en-US" sz="1600" kern="1200" dirty="0"/>
        </a:p>
      </dsp:txBody>
      <dsp:txXfrm>
        <a:off x="1661870" y="3307836"/>
        <a:ext cx="7277682" cy="440823"/>
      </dsp:txXfrm>
    </dsp:sp>
    <dsp:sp modelId="{6DEEF12F-EDDB-408A-B2B9-6032C13551F9}">
      <dsp:nvSpPr>
        <dsp:cNvPr id="0" name=""/>
        <dsp:cNvSpPr/>
      </dsp:nvSpPr>
      <dsp:spPr>
        <a:xfrm>
          <a:off x="747455" y="3234365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263057"/>
        <a:ext cx="857031" cy="530381"/>
      </dsp:txXfrm>
    </dsp:sp>
    <dsp:sp modelId="{9EEE37B5-4E27-4D55-BA9A-2EB7585E1FEF}">
      <dsp:nvSpPr>
        <dsp:cNvPr id="0" name=""/>
        <dsp:cNvSpPr/>
      </dsp:nvSpPr>
      <dsp:spPr>
        <a:xfrm>
          <a:off x="1661870" y="3880907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thảo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(Outlining)</a:t>
          </a:r>
          <a:endParaRPr lang="en-US" sz="2600" kern="1200" dirty="0"/>
        </a:p>
      </dsp:txBody>
      <dsp:txXfrm>
        <a:off x="1661870" y="3954378"/>
        <a:ext cx="7277682" cy="440823"/>
      </dsp:txXfrm>
    </dsp:sp>
    <dsp:sp modelId="{B361786B-AFE2-4334-BF65-F1517E1C229E}">
      <dsp:nvSpPr>
        <dsp:cNvPr id="0" name=""/>
        <dsp:cNvSpPr/>
      </dsp:nvSpPr>
      <dsp:spPr>
        <a:xfrm>
          <a:off x="747455" y="3880907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909599"/>
        <a:ext cx="857031" cy="530381"/>
      </dsp:txXfrm>
    </dsp:sp>
    <dsp:sp modelId="{7DEF80A1-A42D-46D8-965F-7E9D02606546}">
      <dsp:nvSpPr>
        <dsp:cNvPr id="0" name=""/>
        <dsp:cNvSpPr/>
      </dsp:nvSpPr>
      <dsp:spPr>
        <a:xfrm>
          <a:off x="1661870" y="4527449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PivotTables</a:t>
          </a:r>
          <a:endParaRPr lang="en-US" sz="2600" kern="1200" dirty="0"/>
        </a:p>
      </dsp:txBody>
      <dsp:txXfrm>
        <a:off x="1661870" y="4600920"/>
        <a:ext cx="7277682" cy="440823"/>
      </dsp:txXfrm>
    </dsp:sp>
    <dsp:sp modelId="{0CAACB96-C42D-4CF7-BCC8-5A717BC41025}">
      <dsp:nvSpPr>
        <dsp:cNvPr id="0" name=""/>
        <dsp:cNvSpPr/>
      </dsp:nvSpPr>
      <dsp:spPr>
        <a:xfrm>
          <a:off x="747455" y="4527449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4556141"/>
        <a:ext cx="857031" cy="53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1385"/>
          <a:ext cx="7498094" cy="7504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Data Slicer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PivotTable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95186"/>
        <a:ext cx="7216690" cy="562808"/>
      </dsp:txXfrm>
    </dsp:sp>
    <dsp:sp modelId="{20E09EA1-CDA3-40EE-BCA8-B0E5DC34AC9C}">
      <dsp:nvSpPr>
        <dsp:cNvPr id="0" name=""/>
        <dsp:cNvSpPr/>
      </dsp:nvSpPr>
      <dsp:spPr>
        <a:xfrm>
          <a:off x="747455" y="1385"/>
          <a:ext cx="914415" cy="7504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087" y="38017"/>
        <a:ext cx="841151" cy="677146"/>
      </dsp:txXfrm>
    </dsp:sp>
    <dsp:sp modelId="{B2734942-16D9-4968-B8C6-927DB7D64D9C}">
      <dsp:nvSpPr>
        <dsp:cNvPr id="0" name=""/>
        <dsp:cNvSpPr/>
      </dsp:nvSpPr>
      <dsp:spPr>
        <a:xfrm>
          <a:off x="1661870" y="826836"/>
          <a:ext cx="7498094" cy="7504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PowerPivot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920637"/>
        <a:ext cx="7216690" cy="562808"/>
      </dsp:txXfrm>
    </dsp:sp>
    <dsp:sp modelId="{C4A8337B-973E-4211-A1BC-434C076692C0}">
      <dsp:nvSpPr>
        <dsp:cNvPr id="0" name=""/>
        <dsp:cNvSpPr/>
      </dsp:nvSpPr>
      <dsp:spPr>
        <a:xfrm>
          <a:off x="747455" y="826836"/>
          <a:ext cx="914415" cy="7504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087" y="863468"/>
        <a:ext cx="841151" cy="677146"/>
      </dsp:txXfrm>
    </dsp:sp>
    <dsp:sp modelId="{10C1AA31-A224-4AD6-B808-B71955D10EF6}">
      <dsp:nvSpPr>
        <dsp:cNvPr id="0" name=""/>
        <dsp:cNvSpPr/>
      </dsp:nvSpPr>
      <dsp:spPr>
        <a:xfrm>
          <a:off x="1661870" y="1652287"/>
          <a:ext cx="7498094" cy="7504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PivotCharts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746088"/>
        <a:ext cx="7216690" cy="562808"/>
      </dsp:txXfrm>
    </dsp:sp>
    <dsp:sp modelId="{C4BE91D6-1EE0-4E4D-BB69-9D57C2B1C5BB}">
      <dsp:nvSpPr>
        <dsp:cNvPr id="0" name=""/>
        <dsp:cNvSpPr/>
      </dsp:nvSpPr>
      <dsp:spPr>
        <a:xfrm>
          <a:off x="747455" y="1652287"/>
          <a:ext cx="914415" cy="7504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49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087" y="1688919"/>
        <a:ext cx="841151" cy="677146"/>
      </dsp:txXfrm>
    </dsp:sp>
    <dsp:sp modelId="{3058D4E5-DCEB-468A-8357-9D1F4422E58B}">
      <dsp:nvSpPr>
        <dsp:cNvPr id="0" name=""/>
        <dsp:cNvSpPr/>
      </dsp:nvSpPr>
      <dsp:spPr>
        <a:xfrm>
          <a:off x="1661870" y="2477739"/>
          <a:ext cx="7498094" cy="7504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(Consolidating Data)</a:t>
          </a:r>
          <a:endParaRPr lang="en-US" sz="1200" kern="1200" dirty="0"/>
        </a:p>
      </dsp:txBody>
      <dsp:txXfrm>
        <a:off x="1661870" y="2571540"/>
        <a:ext cx="7216690" cy="562808"/>
      </dsp:txXfrm>
    </dsp:sp>
    <dsp:sp modelId="{D95AC4A5-B2F0-43FF-A2C6-9AD3DFC0D103}">
      <dsp:nvSpPr>
        <dsp:cNvPr id="0" name=""/>
        <dsp:cNvSpPr/>
      </dsp:nvSpPr>
      <dsp:spPr>
        <a:xfrm>
          <a:off x="747455" y="2477739"/>
          <a:ext cx="914415" cy="7504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49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087" y="2514371"/>
        <a:ext cx="841151" cy="677146"/>
      </dsp:txXfrm>
    </dsp:sp>
    <dsp:sp modelId="{BF9293EC-C538-44C7-A369-27DC9D4266F2}">
      <dsp:nvSpPr>
        <dsp:cNvPr id="0" name=""/>
        <dsp:cNvSpPr/>
      </dsp:nvSpPr>
      <dsp:spPr>
        <a:xfrm>
          <a:off x="1661870" y="3303190"/>
          <a:ext cx="7498094" cy="7504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What-If Analysis</a:t>
          </a:r>
          <a:endParaRPr lang="en-US" sz="1600" kern="1200" dirty="0"/>
        </a:p>
      </dsp:txBody>
      <dsp:txXfrm>
        <a:off x="1661870" y="3396991"/>
        <a:ext cx="7216690" cy="562808"/>
      </dsp:txXfrm>
    </dsp:sp>
    <dsp:sp modelId="{95FC561F-DD88-4FB3-9617-00B4057BBFE6}">
      <dsp:nvSpPr>
        <dsp:cNvPr id="0" name=""/>
        <dsp:cNvSpPr/>
      </dsp:nvSpPr>
      <dsp:spPr>
        <a:xfrm>
          <a:off x="747455" y="3303190"/>
          <a:ext cx="914415" cy="7504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087" y="3339822"/>
        <a:ext cx="841151" cy="677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B82A8802-610C-47C6-9835-B5FD63D43347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F50B52F0-BA46-44F2-83B2-2D4F53A0F04C}" type="datetime1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1EB1C3A3-1C22-4DED-901D-7806A19C401C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7D085AA-A0F2-45CC-ABA9-8AF0B2A7623A}" type="datetime1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DA6A5148-953E-40C5-AE14-95A65D99EFE7}" type="datetime1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225-B865-4541-BEF5-5558B9123CA6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039286E-5CFA-4F2F-8E2C-228900376125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EXCEL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 err="1"/>
              <a:t>Bài</a:t>
            </a:r>
            <a:r>
              <a:rPr lang="en-US" b="1" dirty="0"/>
              <a:t> 7: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dữ</a:t>
            </a:r>
            <a:r>
              <a:rPr lang="en-US" b="1" dirty="0"/>
              <a:t> </a:t>
            </a:r>
            <a:r>
              <a:rPr lang="en-US" b="1" dirty="0" err="1" smtClean="0"/>
              <a:t>liệu</a:t>
            </a:r>
            <a:endParaRPr lang="en-US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280" y1="40807" x2="84327" y2="87668"/>
                        <a14:foregroundMark x1="50331" y1="42377" x2="90728" y2="72870"/>
                        <a14:foregroundMark x1="55188" y1="44170" x2="68433" y2="41480"/>
                        <a14:foregroundMark x1="41280" y1="44170" x2="42163" y2="66368"/>
                        <a14:foregroundMark x1="46358" y1="58969" x2="64459" y2="88341"/>
                        <a14:foregroundMark x1="41943" y1="69507" x2="49007" y2="87220"/>
                        <a14:foregroundMark x1="50110" y1="88789" x2="67550" y2="95740"/>
                        <a14:foregroundMark x1="72185" y1="41480" x2="94040" y2="61211"/>
                        <a14:foregroundMark x1="80574" y1="44170" x2="90728" y2="52466"/>
                        <a14:foregroundMark x1="94702" y1="62780" x2="94481" y2="77578"/>
                        <a14:foregroundMark x1="73068" y1="96188" x2="89625" y2="85202"/>
                        <a14:foregroundMark x1="52318" y1="76457" x2="78808" y2="76906"/>
                        <a14:foregroundMark x1="61369" y1="56278" x2="78146" y2="64798"/>
                        <a14:foregroundMark x1="73731" y1="71076" x2="75717" y2="61659"/>
                        <a14:foregroundMark x1="72627" y1="39462" x2="81457" y2="42152"/>
                        <a14:foregroundMark x1="82781" y1="43049" x2="87638" y2="45964"/>
                        <a14:foregroundMark x1="40177" y1="59417" x2="39956" y2="68834"/>
                        <a14:foregroundMark x1="40177" y1="71749" x2="42605" y2="80942"/>
                        <a14:foregroundMark x1="9492" y1="6502" x2="32450" y2="32735"/>
                        <a14:foregroundMark x1="62693" y1="3139" x2="43929" y2="30045"/>
                        <a14:foregroundMark x1="7726" y1="67713" x2="35099" y2="40583"/>
                        <a14:backgroundMark x1="38411" y1="16816" x2="38411" y2="2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68" y="208275"/>
            <a:ext cx="4315427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914400" lvl="1" indent="-382588"/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Hủy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 smtClean="0"/>
              <a:t>dạng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9B4889-4E50-438C-8991-6E102663839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993" y="2599541"/>
            <a:ext cx="5056407" cy="355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6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 smtClean="0"/>
              <a:t>mới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/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/>
              <a:t>Sao </a:t>
            </a:r>
            <a:r>
              <a:rPr lang="en-US" dirty="0" err="1"/>
              <a:t>chép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3BB64D-F0AD-4F21-A7C0-653EDB86521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65" y="3796148"/>
            <a:ext cx="4426669" cy="129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457" y="2890111"/>
            <a:ext cx="5493358" cy="346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2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5481485" cy="4978400"/>
          </a:xfrm>
        </p:spPr>
        <p:txBody>
          <a:bodyPr anchor="ctr"/>
          <a:lstStyle/>
          <a:p>
            <a:pPr marL="361977" indent="-514350">
              <a:buFont typeface="+mj-lt"/>
              <a:buAutoNum type="arabicPeriod" startAt="4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838200" lvl="1" indent="-322263"/>
            <a:r>
              <a:rPr lang="vi-VN" dirty="0"/>
              <a:t>Sắp xếp dữ liệu đơn </a:t>
            </a:r>
            <a:r>
              <a:rPr lang="vi-VN" dirty="0" smtClean="0"/>
              <a:t>cấp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(filter buttons</a:t>
            </a:r>
            <a:r>
              <a:rPr lang="en-US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E3D79E-41AE-4E82-B78F-E6BA5D569E8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046" y="1876528"/>
            <a:ext cx="5687392" cy="369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0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838200" lvl="1" indent="-322263"/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 smtClean="0"/>
              <a:t>cấp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smtClean="0"/>
              <a:t>Sort</a:t>
            </a:r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 smtClean="0"/>
              <a:t>xếp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Custom </a:t>
            </a:r>
            <a:r>
              <a:rPr lang="en-US" dirty="0" smtClean="0"/>
              <a:t>List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EEF163-A475-4B29-87FD-617C8E48264D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21" y="3520257"/>
            <a:ext cx="6178158" cy="2836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757" y="2414128"/>
            <a:ext cx="5192241" cy="394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5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496901" indent="-514350">
              <a:buFont typeface="+mj-lt"/>
              <a:buAutoNum type="arabicPeriod" startAt="5"/>
            </a:pP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 smtClean="0"/>
              <a:t>cấp</a:t>
            </a:r>
            <a:endParaRPr lang="en-US" dirty="0" smtClean="0"/>
          </a:p>
          <a:p>
            <a:pPr marL="914400" lvl="1" indent="-398463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AutoFilter</a:t>
            </a:r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 smtClean="0"/>
              <a:t>chuẩn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Hủy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 smtClean="0"/>
              <a:t>cột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 smtClean="0"/>
              <a:t>cột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/>
              <a:t>cột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B33BDB-648F-4213-8A8C-4570B0BFF2A0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710" y="1931919"/>
            <a:ext cx="2811266" cy="329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325" y="4012174"/>
            <a:ext cx="3639071" cy="216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90" y="1931919"/>
            <a:ext cx="3199993" cy="329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914400" lvl="1" indent="-398463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Advanced Filter </a:t>
            </a:r>
            <a:r>
              <a:rPr lang="en-US" dirty="0" smtClean="0"/>
              <a:t>(*)</a:t>
            </a:r>
          </a:p>
          <a:p>
            <a:pPr marL="1198563" lvl="2" indent="-342900">
              <a:buFont typeface="Wingdings" panose="05000000000000000000" pitchFamily="2" charset="2"/>
              <a:buChar char="§"/>
            </a:pPr>
            <a:r>
              <a:rPr lang="en-US" dirty="0"/>
              <a:t>List range</a:t>
            </a:r>
          </a:p>
          <a:p>
            <a:pPr marL="1198563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Criteria range</a:t>
            </a:r>
          </a:p>
          <a:p>
            <a:pPr marL="1198563" lvl="2" indent="-342900">
              <a:buFont typeface="Wingdings" panose="05000000000000000000" pitchFamily="2" charset="2"/>
              <a:buChar char="§"/>
            </a:pPr>
            <a:r>
              <a:rPr lang="en-US" dirty="0"/>
              <a:t>Copy To </a:t>
            </a:r>
            <a:r>
              <a:rPr lang="en-US" dirty="0" smtClean="0"/>
              <a:t>range</a:t>
            </a:r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lọc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430C0C-B669-4D78-9ABE-E7C9C9CAA97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757" y="1894071"/>
            <a:ext cx="5961633" cy="437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00" y="3408652"/>
            <a:ext cx="2852557" cy="285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2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496901" indent="-514350">
              <a:buFont typeface="+mj-lt"/>
              <a:buAutoNum type="arabicPeriod" startAt="6"/>
            </a:pP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 smtClean="0"/>
              <a:t>lặp</a:t>
            </a:r>
            <a:endParaRPr lang="en-US" dirty="0" smtClean="0"/>
          </a:p>
          <a:p>
            <a:pPr marL="855663" lvl="1" indent="-339725"/>
            <a:r>
              <a:rPr lang="en-US" dirty="0" smtClean="0"/>
              <a:t>Thao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lặp</a:t>
            </a:r>
            <a:endParaRPr lang="en-US" dirty="0"/>
          </a:p>
          <a:p>
            <a:pPr marL="1198563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 smtClean="0"/>
              <a:t>lặp</a:t>
            </a:r>
            <a:endParaRPr lang="en-US" dirty="0" smtClean="0"/>
          </a:p>
          <a:p>
            <a:pPr marL="855663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642CF8-828E-4E5B-94E3-B86A828DD73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263" y="1092200"/>
            <a:ext cx="5148714" cy="3370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42" y="3109842"/>
            <a:ext cx="3882201" cy="275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615" y="4666740"/>
            <a:ext cx="4448009" cy="12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496901" indent="-514350">
              <a:buFont typeface="+mj-lt"/>
              <a:buAutoNum type="arabicPeriod" startAt="6"/>
            </a:pPr>
            <a:r>
              <a:rPr lang="en-US" dirty="0" err="1"/>
              <a:t>Phác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(Outlining</a:t>
            </a:r>
            <a:r>
              <a:rPr lang="en-US" dirty="0" smtClean="0"/>
              <a:t>)</a:t>
            </a:r>
          </a:p>
          <a:p>
            <a:pPr marL="855663" lvl="1" indent="-339725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smtClean="0"/>
              <a:t>Subtotal</a:t>
            </a:r>
          </a:p>
          <a:p>
            <a:pPr marL="855663" lvl="1" indent="-339725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Automatic </a:t>
            </a:r>
            <a:r>
              <a:rPr lang="en-US" dirty="0" smtClean="0"/>
              <a:t>Subtotals</a:t>
            </a:r>
          </a:p>
          <a:p>
            <a:pPr marL="855663" lvl="1" indent="-339725"/>
            <a:endParaRPr lang="en-US" dirty="0" smtClean="0"/>
          </a:p>
          <a:p>
            <a:pPr marL="855663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9E00C-2695-4ED1-9C96-1520E8C90910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881" y="1906732"/>
            <a:ext cx="4962637" cy="4449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5" y="2743951"/>
            <a:ext cx="5579794" cy="361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8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5260259" cy="4978400"/>
          </a:xfrm>
        </p:spPr>
        <p:txBody>
          <a:bodyPr anchor="t"/>
          <a:lstStyle/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smtClean="0"/>
              <a:t>Subtotals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smtClean="0"/>
              <a:t>Subtotals</a:t>
            </a:r>
          </a:p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smtClean="0"/>
              <a:t>Subtotals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C2EAD6-BA6F-49B5-B5D6-4D1FF398FBA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761" y="2007258"/>
            <a:ext cx="5589639" cy="434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226" y="3334113"/>
            <a:ext cx="2436153" cy="302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973138" lvl="1" indent="-457200"/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smtClean="0"/>
              <a:t>Outline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smtClean="0"/>
              <a:t>Outline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outline</a:t>
            </a:r>
            <a:endParaRPr lang="en-US" dirty="0" smtClean="0"/>
          </a:p>
          <a:p>
            <a:pPr marL="1392225" lvl="2" indent="-34290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2C5FE3-A2A9-43F5-9BC3-55904BF79AA8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265" y="3974769"/>
            <a:ext cx="2769552" cy="209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83" y="3460359"/>
            <a:ext cx="5628017" cy="261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04071555"/>
              </p:ext>
            </p:extLst>
          </p:nvPr>
        </p:nvGraphicFramePr>
        <p:xfrm>
          <a:off x="1142289" y="1092201"/>
          <a:ext cx="9907421" cy="511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8A2C6B-3FCE-4181-A7E4-E615E4592DFB}" type="datetime1">
              <a:rPr lang="en-US" smtClean="0"/>
              <a:t>9/20/2017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496902" indent="-514350">
              <a:buFont typeface="+mj-lt"/>
              <a:buAutoNum type="arabicPeriod" startAt="8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PivotTables (*)</a:t>
            </a:r>
            <a:endParaRPr lang="en-US" dirty="0" smtClean="0"/>
          </a:p>
          <a:p>
            <a:pPr marL="973138" lvl="1" indent="-457200"/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smtClean="0"/>
              <a:t>PivotTable</a:t>
            </a:r>
          </a:p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PivotTable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 smtClean="0"/>
              <a:t>động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5D499A-7F92-4526-8D46-4B4B4E8AE65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94" y="2794212"/>
            <a:ext cx="5554818" cy="285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527" y="2359905"/>
            <a:ext cx="5357911" cy="328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7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PivotTable </a:t>
            </a:r>
            <a:r>
              <a:rPr lang="en-US" dirty="0" err="1" smtClean="0"/>
              <a:t>trống</a:t>
            </a:r>
            <a:endParaRPr lang="en-US" dirty="0" smtClean="0"/>
          </a:p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PivotTable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577729-1475-4F3C-9D5C-919CBE838D84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93" y="2350857"/>
            <a:ext cx="3943529" cy="3255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663" y="2249668"/>
            <a:ext cx="6420839" cy="345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42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fields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 smtClean="0"/>
              <a:t>kê</a:t>
            </a:r>
            <a:endParaRPr lang="en-US" dirty="0" smtClean="0"/>
          </a:p>
          <a:p>
            <a:pPr marL="139222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smtClean="0"/>
              <a:t>PivotTable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081738-9C81-46F6-A9F2-C613E095AFA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85" y="2138624"/>
            <a:ext cx="4686830" cy="393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21" y="2591130"/>
            <a:ext cx="5144379" cy="347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5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74838"/>
            <a:ext cx="10972801" cy="4595761"/>
          </a:xfrm>
        </p:spPr>
        <p:txBody>
          <a:bodyPr anchor="t"/>
          <a:lstStyle/>
          <a:p>
            <a:pPr marL="973138" lvl="1" indent="-457200"/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smtClean="0"/>
              <a:t>PivotTable</a:t>
            </a:r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smtClean="0"/>
              <a:t>PivotTable</a:t>
            </a:r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FD0E49-8D91-42CB-B900-FEF5ECC39F88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10" y="3391462"/>
            <a:ext cx="9564752" cy="116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0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973138" lvl="1" indent="-45720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smtClean="0"/>
              <a:t>PivotTable</a:t>
            </a:r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 smtClean="0"/>
              <a:t>nhóm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4DEB35-97A4-4274-A5FE-79D0F53126B8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75" y="2541182"/>
            <a:ext cx="2942969" cy="382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21309"/>
            <a:ext cx="4176431" cy="424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1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496902" indent="-514350">
              <a:buFont typeface="+mj-lt"/>
              <a:buAutoNum type="arabicPeriod" startAt="9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Data Slicer </a:t>
            </a:r>
            <a:r>
              <a:rPr lang="en-US" dirty="0" err="1"/>
              <a:t>với</a:t>
            </a:r>
            <a:r>
              <a:rPr lang="en-US" dirty="0"/>
              <a:t> PivotTable </a:t>
            </a:r>
            <a:r>
              <a:rPr lang="en-US" dirty="0" smtClean="0"/>
              <a:t>(*)</a:t>
            </a:r>
          </a:p>
          <a:p>
            <a:pPr marL="896951" lvl="1" indent="-457200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Pivottable</a:t>
            </a:r>
            <a:endParaRPr lang="en-US" dirty="0" smtClean="0"/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smtClean="0"/>
              <a:t>Slicers</a:t>
            </a:r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slicer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924E35-2572-415E-B9E2-F6867D2745B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748" y="1803400"/>
            <a:ext cx="5288992" cy="438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2467266"/>
            <a:ext cx="1991317" cy="305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7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smtClean="0"/>
              <a:t>slicers</a:t>
            </a:r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slicer</a:t>
            </a:r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slicer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730EF4-3AB1-4743-B11D-5A3EDBFE2F7C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70" y="2820475"/>
            <a:ext cx="5688830" cy="269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843" y="2683051"/>
            <a:ext cx="5189838" cy="297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7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896951" lvl="1" indent="-457200"/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smtClean="0"/>
              <a:t>PivotTable</a:t>
            </a:r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Hủy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9D95C-1425-45E1-9975-755E1830CE5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86" y="3189653"/>
            <a:ext cx="3031092" cy="316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711" y="3175063"/>
            <a:ext cx="2515889" cy="31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896951" lvl="1" indent="-457200"/>
            <a:r>
              <a:rPr lang="vi-VN" dirty="0"/>
              <a:t>Sử dụng các trường tính toán và giá trị thống kê tính </a:t>
            </a:r>
            <a:r>
              <a:rPr lang="vi-VN" dirty="0" smtClean="0"/>
              <a:t>toán</a:t>
            </a:r>
            <a:endParaRPr lang="en-US" dirty="0" smtClean="0"/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field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(calculated field</a:t>
            </a:r>
            <a:r>
              <a:rPr lang="en-US" dirty="0" smtClean="0"/>
              <a:t>)</a:t>
            </a:r>
          </a:p>
          <a:p>
            <a:pPr marL="1312863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(calculated </a:t>
            </a:r>
            <a:r>
              <a:rPr lang="en-US" dirty="0" smtClean="0"/>
              <a:t>item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35CB39-6371-4224-A749-EA2649496F38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61" y="2861840"/>
            <a:ext cx="5296739" cy="335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13" y="2861840"/>
            <a:ext cx="4991975" cy="335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0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445342"/>
            <a:ext cx="11316929" cy="4625257"/>
          </a:xfrm>
        </p:spPr>
        <p:txBody>
          <a:bodyPr anchor="t"/>
          <a:lstStyle/>
          <a:p>
            <a:pPr marL="420715" indent="-514350">
              <a:buFont typeface="+mj-lt"/>
              <a:buAutoNum type="arabicPeriod" startAt="10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PowerPivot </a:t>
            </a:r>
            <a:r>
              <a:rPr lang="en-US" dirty="0" smtClean="0"/>
              <a:t>(*)</a:t>
            </a:r>
          </a:p>
          <a:p>
            <a:pPr marL="896951" lvl="1" indent="-457200"/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smtClean="0"/>
              <a:t>PowerPivot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14EA57-4D4A-42D8-89FE-9282BF7F7B6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788" y="2057774"/>
            <a:ext cx="6221623" cy="371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8" y="3347884"/>
            <a:ext cx="4975019" cy="1108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1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74398999"/>
              </p:ext>
            </p:extLst>
          </p:nvPr>
        </p:nvGraphicFramePr>
        <p:xfrm>
          <a:off x="950560" y="1490408"/>
          <a:ext cx="9907421" cy="405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D2A8D3-A0B7-4AAC-B9E9-C5D70D2CBE62}" type="datetime1">
              <a:rPr lang="en-US" smtClean="0"/>
              <a:t>9/20/2017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9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896951" lvl="1" indent="-457200"/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PowerPivot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 smtClean="0"/>
              <a:t>nguồn</a:t>
            </a:r>
            <a:endParaRPr lang="en-US" dirty="0" smtClean="0"/>
          </a:p>
          <a:p>
            <a:pPr marL="1198563" lvl="2" indent="-342900">
              <a:buFont typeface="Wingdings" panose="05000000000000000000" pitchFamily="2" charset="2"/>
              <a:buChar char="Ø"/>
            </a:pPr>
            <a:r>
              <a:rPr lang="vi-VN" dirty="0"/>
              <a:t>Đưa các bảng dữ liệu vào Data </a:t>
            </a:r>
            <a:r>
              <a:rPr lang="vi-VN" dirty="0" smtClean="0"/>
              <a:t>Model</a:t>
            </a:r>
            <a:endParaRPr lang="en-US" dirty="0" smtClean="0"/>
          </a:p>
          <a:p>
            <a:pPr marL="1198563" lvl="2" indent="-342900">
              <a:buFont typeface="Wingdings" panose="05000000000000000000" pitchFamily="2" charset="2"/>
              <a:buChar char="Ø"/>
            </a:pPr>
            <a:r>
              <a:rPr lang="nn-NO" dirty="0"/>
              <a:t>Hiệu chỉnh dữ liệu trong Data </a:t>
            </a:r>
            <a:r>
              <a:rPr lang="nn-NO" dirty="0" smtClean="0"/>
              <a:t>Model</a:t>
            </a:r>
          </a:p>
          <a:p>
            <a:pPr marL="1198563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Data Model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A46E5E-6206-4B9E-A2EB-AA8C905D2888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09" y="2930925"/>
            <a:ext cx="6579937" cy="183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9" y="3642125"/>
            <a:ext cx="6579937" cy="183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55" y="4353325"/>
            <a:ext cx="6579937" cy="183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684" y="3127879"/>
            <a:ext cx="4944868" cy="294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0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896951" lvl="1" indent="-457200"/>
            <a:r>
              <a:rPr lang="vi-VN" dirty="0"/>
              <a:t>Sử dụng các trường tính toán trong </a:t>
            </a:r>
            <a:r>
              <a:rPr lang="vi-VN" dirty="0" smtClean="0"/>
              <a:t>PowerPivot</a:t>
            </a:r>
            <a:endParaRPr lang="en-US" dirty="0" smtClean="0"/>
          </a:p>
          <a:p>
            <a:pPr marL="896951" lvl="1" indent="-457200"/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A4FFA9-609B-44AE-964F-13491ECC1E8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34" y="3097160"/>
            <a:ext cx="6283845" cy="154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316" y="2213851"/>
            <a:ext cx="5293276" cy="372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0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896951" lvl="1" indent="-457200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vi-VN" dirty="0"/>
              <a:t>Chuyển chế độ xem dữ liệu và sơ đồ quan </a:t>
            </a:r>
            <a:r>
              <a:rPr lang="vi-VN" dirty="0" smtClean="0"/>
              <a:t>hệ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 smtClean="0"/>
              <a:t>hệ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8B16E6-46FD-4010-8FE5-CCD193DE4EB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17" y="3221443"/>
            <a:ext cx="5658283" cy="299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46" y="3607103"/>
            <a:ext cx="5628371" cy="22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896951" lvl="1" indent="-457200"/>
            <a:r>
              <a:rPr lang="en-US" dirty="0" err="1"/>
              <a:t>Tạo</a:t>
            </a:r>
            <a:r>
              <a:rPr lang="en-US" dirty="0"/>
              <a:t> PivotTable </a:t>
            </a:r>
            <a:r>
              <a:rPr lang="en-US" dirty="0" err="1"/>
              <a:t>trên</a:t>
            </a:r>
            <a:r>
              <a:rPr lang="en-US" dirty="0"/>
              <a:t> Data </a:t>
            </a:r>
            <a:r>
              <a:rPr lang="en-US" dirty="0" smtClean="0"/>
              <a:t>Model</a:t>
            </a:r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PivotTable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876A29-504F-4777-81A7-9300A00BC6E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1" y="2935024"/>
            <a:ext cx="4318517" cy="182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34" y="2325683"/>
            <a:ext cx="7130122" cy="304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5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420715" indent="-514350">
              <a:buFont typeface="+mj-lt"/>
              <a:buAutoNum type="arabicPeriod" startAt="11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PivotCharts</a:t>
            </a:r>
            <a:r>
              <a:rPr lang="en-US" dirty="0"/>
              <a:t> </a:t>
            </a:r>
            <a:r>
              <a:rPr lang="en-US" dirty="0" smtClean="0"/>
              <a:t>(*)</a:t>
            </a:r>
          </a:p>
          <a:p>
            <a:pPr marL="914400" lvl="1" indent="-398463"/>
            <a:r>
              <a:rPr lang="en-US" dirty="0" err="1"/>
              <a:t>Tạo</a:t>
            </a:r>
            <a:r>
              <a:rPr lang="en-US" dirty="0"/>
              <a:t> PivotChart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PivotChart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PivotTable</a:t>
            </a:r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PivotChart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736B32-9843-47A8-B483-CE922162C96C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416" y="3029630"/>
            <a:ext cx="4029706" cy="3326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72" y="2119700"/>
            <a:ext cx="5199623" cy="4236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914400" lvl="1" indent="-398463"/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smtClean="0"/>
              <a:t>PivotChart</a:t>
            </a:r>
          </a:p>
          <a:p>
            <a:pPr marL="914400" lvl="1" indent="-398463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PivotChart Styles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C4C4E5-5D6F-433C-8250-4F15A43D02E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08" y="2047812"/>
            <a:ext cx="7261783" cy="105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82" y="3301693"/>
            <a:ext cx="5997236" cy="305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9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496901" indent="-514350">
              <a:buFont typeface="+mj-lt"/>
              <a:buAutoNum type="arabicPeriod" startAt="12"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(Consolidating Data) </a:t>
            </a:r>
            <a:r>
              <a:rPr lang="en-US" dirty="0" smtClean="0"/>
              <a:t>(*)</a:t>
            </a:r>
          </a:p>
          <a:p>
            <a:pPr marL="914400" lvl="1" indent="-398463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(Consolidation by Position</a:t>
            </a:r>
            <a:r>
              <a:rPr lang="en-US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C406EE-0652-4D1F-BF8D-64C9753E379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0188" y="2659743"/>
            <a:ext cx="3517986" cy="3694781"/>
            <a:chOff x="680188" y="2659743"/>
            <a:chExt cx="3517986" cy="36947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188" y="2659743"/>
              <a:ext cx="1758993" cy="18433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471" y="2659743"/>
              <a:ext cx="1726419" cy="18433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88" y="4503055"/>
              <a:ext cx="1758993" cy="1851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1755" y="4503054"/>
              <a:ext cx="1726419" cy="1851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6848" y="2643651"/>
            <a:ext cx="5457461" cy="371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7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nhãn</a:t>
            </a:r>
            <a:r>
              <a:rPr lang="en-US" dirty="0"/>
              <a:t> (Consolidation by Category</a:t>
            </a:r>
            <a:r>
              <a:rPr lang="en-US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7268FC-19E2-4D5C-B8A6-19840EC51C2C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37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61110" y="1953583"/>
            <a:ext cx="5676490" cy="3797056"/>
            <a:chOff x="3031613" y="1973453"/>
            <a:chExt cx="4266884" cy="26724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1613" y="1985621"/>
              <a:ext cx="2084732" cy="26507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1873" y="1973453"/>
              <a:ext cx="2084732" cy="1166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3765" y="3340916"/>
              <a:ext cx="2084732" cy="13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1331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361977" indent="-514350">
              <a:buFont typeface="+mj-lt"/>
              <a:buAutoNum type="arabicPeriod" startAt="13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What-If Analysis (*)</a:t>
            </a:r>
          </a:p>
          <a:p>
            <a:pPr marL="838213" lvl="1" indent="-457200"/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What-If Analysis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 smtClean="0"/>
              <a:t>giản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CF13EA-3A9F-40F9-9AAE-C5C9CE7D440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772" y="2460169"/>
            <a:ext cx="6688455" cy="375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5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838213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Goal Seek </a:t>
            </a:r>
            <a:r>
              <a:rPr lang="en-US" dirty="0" smtClean="0"/>
              <a:t>Tool</a:t>
            </a:r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Goal </a:t>
            </a:r>
            <a:r>
              <a:rPr lang="en-US" dirty="0" smtClean="0"/>
              <a:t>Seek</a:t>
            </a:r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2623CC-5468-4821-9AD3-1167F103774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86" y="3283109"/>
            <a:ext cx="2809549" cy="184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2917728"/>
            <a:ext cx="7158735" cy="258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0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11127475" cy="52641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vi-VN" dirty="0" smtClean="0"/>
              <a:t>ách </a:t>
            </a:r>
            <a:r>
              <a:rPr lang="vi-VN" dirty="0"/>
              <a:t>sử dụng các vùng được đặt tên và bảng dữ </a:t>
            </a:r>
            <a:r>
              <a:rPr lang="vi-VN" dirty="0" smtClean="0"/>
              <a:t>liệu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, </a:t>
            </a: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/>
              <a:t>dụng</a:t>
            </a:r>
            <a:r>
              <a:rPr lang="en-US" dirty="0"/>
              <a:t> outline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phác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Tạo</a:t>
            </a:r>
            <a:r>
              <a:rPr lang="en-US" dirty="0"/>
              <a:t> PivotTable </a:t>
            </a:r>
            <a:r>
              <a:rPr lang="en-US" dirty="0" err="1"/>
              <a:t>và</a:t>
            </a:r>
            <a:r>
              <a:rPr lang="en-US" dirty="0"/>
              <a:t> PivotChart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Slicer </a:t>
            </a: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smtClean="0"/>
              <a:t>PivotTable.</a:t>
            </a:r>
          </a:p>
          <a:p>
            <a:pPr lvl="1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PowerPivot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What-If </a:t>
            </a:r>
            <a:r>
              <a:rPr lang="en-US" dirty="0" smtClean="0"/>
              <a:t>Analysis.</a:t>
            </a:r>
          </a:p>
          <a:p>
            <a:pPr lvl="1"/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Cell </a:t>
            </a:r>
            <a:r>
              <a:rPr lang="en-US" dirty="0"/>
              <a:t>Watch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khuất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66EFE7-E724-4661-B658-2A7714D9B96C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838213" lvl="1" indent="-457200"/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 smtClean="0"/>
              <a:t>Senarios</a:t>
            </a:r>
            <a:endParaRPr lang="en-US" dirty="0" smtClean="0"/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smtClean="0"/>
              <a:t>Scenario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Scenario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14E635-7C39-49A7-A14A-7BAAC237EC2D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87" y="2706683"/>
            <a:ext cx="5444685" cy="3077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800" y="1042624"/>
            <a:ext cx="3892772" cy="320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800" y="4421373"/>
            <a:ext cx="3892772" cy="179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6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/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smtClean="0"/>
              <a:t>Scenario</a:t>
            </a:r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/>
              <a:t>Sao </a:t>
            </a:r>
            <a:r>
              <a:rPr lang="en-US" dirty="0" err="1"/>
              <a:t>chép</a:t>
            </a:r>
            <a:r>
              <a:rPr lang="en-US" dirty="0"/>
              <a:t> </a:t>
            </a:r>
            <a:r>
              <a:rPr lang="en-US" dirty="0" smtClean="0"/>
              <a:t>Scenarios</a:t>
            </a:r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scenarios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025255-9506-4638-8FA5-61C27D242500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01" y="2537626"/>
            <a:ext cx="3812749" cy="381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996" y="1092200"/>
            <a:ext cx="3687207" cy="227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000" y="3492706"/>
            <a:ext cx="5767200" cy="286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6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5471" y="1092200"/>
            <a:ext cx="11316929" cy="4978399"/>
          </a:xfrm>
        </p:spPr>
        <p:txBody>
          <a:bodyPr anchor="t"/>
          <a:lstStyle/>
          <a:p>
            <a:pPr marL="720738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Cell </a:t>
            </a:r>
            <a:r>
              <a:rPr lang="en-US" dirty="0" smtClean="0"/>
              <a:t>Watch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1C1412-BD79-44E2-92D6-B1C8CB0A400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8" y="1689481"/>
            <a:ext cx="5516406" cy="242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048" y="4339860"/>
            <a:ext cx="5516406" cy="173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5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10972800" cy="5630334"/>
          </a:xfrm>
        </p:spPr>
        <p:txBody>
          <a:bodyPr/>
          <a:lstStyle/>
          <a:p>
            <a:pPr marL="514350" indent="-514350">
              <a:buFont typeface="+mj-lt"/>
              <a:buAutoNum type="arabicPeriod" startAt="14"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sz="2400" dirty="0"/>
              <a:t>Tạo, hiệu chỉnh và xóa các tên vùng, áp dụng tên vùng trong công thức.</a:t>
            </a:r>
          </a:p>
          <a:p>
            <a:pPr lvl="1"/>
            <a:r>
              <a:rPr lang="vi-VN" sz="2400" dirty="0" smtClean="0"/>
              <a:t>Di </a:t>
            </a:r>
            <a:r>
              <a:rPr lang="vi-VN" sz="2400" dirty="0"/>
              <a:t>chuyển đến các ô hay vùng được đặt tên.</a:t>
            </a:r>
          </a:p>
          <a:p>
            <a:pPr lvl="1"/>
            <a:r>
              <a:rPr lang="vi-VN" sz="2400" dirty="0" smtClean="0"/>
              <a:t>Tạo </a:t>
            </a:r>
            <a:r>
              <a:rPr lang="vi-VN" sz="2400" dirty="0"/>
              <a:t>và định dạng các bảng, hiệu chỉnh dữ liệu trong bảng.</a:t>
            </a:r>
          </a:p>
          <a:p>
            <a:pPr lvl="1"/>
            <a:r>
              <a:rPr lang="vi-VN" sz="2400" dirty="0" smtClean="0"/>
              <a:t>Sắp </a:t>
            </a:r>
            <a:r>
              <a:rPr lang="vi-VN" sz="2400" dirty="0"/>
              <a:t>xếp vùng dữ liệu theo một hay nhiều cột.</a:t>
            </a:r>
          </a:p>
          <a:p>
            <a:pPr lvl="1"/>
            <a:r>
              <a:rPr lang="vi-VN" sz="2400" dirty="0" smtClean="0"/>
              <a:t>Lọc </a:t>
            </a:r>
            <a:r>
              <a:rPr lang="vi-VN" sz="2400" dirty="0"/>
              <a:t>thông tin trong vùng dữ liệu với AutoFilter và Advanced Filter.</a:t>
            </a:r>
          </a:p>
          <a:p>
            <a:pPr lvl="1"/>
            <a:r>
              <a:rPr lang="vi-VN" sz="2400" dirty="0" smtClean="0"/>
              <a:t>Loại </a:t>
            </a:r>
            <a:r>
              <a:rPr lang="vi-VN" sz="2400" dirty="0"/>
              <a:t>bỏ các dòng trùng lặp thông tin trong vùng dữ liệu.</a:t>
            </a:r>
          </a:p>
          <a:p>
            <a:pPr lvl="1"/>
            <a:r>
              <a:rPr lang="vi-VN" sz="2400" dirty="0" smtClean="0"/>
              <a:t>Thống </a:t>
            </a:r>
            <a:r>
              <a:rPr lang="vi-VN" sz="2400" dirty="0"/>
              <a:t>kê trong vùng dữ liệu theo từng nhóm với Subtotal.</a:t>
            </a:r>
          </a:p>
          <a:p>
            <a:pPr lvl="1"/>
            <a:r>
              <a:rPr lang="vi-VN" sz="2400" dirty="0" smtClean="0"/>
              <a:t>Tạo </a:t>
            </a:r>
            <a:r>
              <a:rPr lang="vi-VN" sz="2400" dirty="0"/>
              <a:t>outline cho vùng dữ liệu, tạo và tách các nhóm dữ liệu.</a:t>
            </a:r>
          </a:p>
          <a:p>
            <a:pPr lvl="1"/>
            <a:r>
              <a:rPr lang="vi-VN" sz="2400" dirty="0" smtClean="0"/>
              <a:t>Tạo</a:t>
            </a:r>
            <a:r>
              <a:rPr lang="vi-VN" sz="2400" dirty="0"/>
              <a:t>, định dạng, và tùy chỉnh PivotTable.</a:t>
            </a:r>
          </a:p>
          <a:p>
            <a:pPr lvl="1"/>
            <a:r>
              <a:rPr lang="vi-VN" sz="2400" dirty="0" smtClean="0"/>
              <a:t>Chèn </a:t>
            </a:r>
            <a:r>
              <a:rPr lang="vi-VN" sz="2400" dirty="0"/>
              <a:t>các slicer vào trang tính và lọc thông tin trong PivotTable bằng slicer.</a:t>
            </a:r>
          </a:p>
          <a:p>
            <a:pPr lvl="1"/>
            <a:r>
              <a:rPr lang="vi-VN" sz="2400" dirty="0" smtClean="0"/>
              <a:t>Gom </a:t>
            </a:r>
            <a:r>
              <a:rPr lang="vi-VN" sz="2400" dirty="0"/>
              <a:t>nhóm dữ liệu, tạo các fields và giá trị thống kê tính toán trong PivotTable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8B9284-8C39-4A75-AEB5-A83D7852A03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2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97858"/>
            <a:ext cx="11277600" cy="5424676"/>
          </a:xfrm>
        </p:spPr>
        <p:txBody>
          <a:bodyPr/>
          <a:lstStyle/>
          <a:p>
            <a:pPr lvl="1"/>
            <a:r>
              <a:rPr lang="vi-VN" sz="2400" dirty="0"/>
              <a:t>Kích hoạt PowerPivot, đưa các vùng dữ liệu vào Data Model.</a:t>
            </a:r>
          </a:p>
          <a:p>
            <a:pPr lvl="1"/>
            <a:r>
              <a:rPr lang="vi-VN" sz="2400" dirty="0" smtClean="0"/>
              <a:t>Tạo </a:t>
            </a:r>
            <a:r>
              <a:rPr lang="vi-VN" sz="2400" dirty="0"/>
              <a:t>các fields tính toán trong PowerPivot.</a:t>
            </a:r>
          </a:p>
          <a:p>
            <a:pPr lvl="1"/>
            <a:r>
              <a:rPr lang="vi-VN" sz="2400" dirty="0" smtClean="0"/>
              <a:t>Tạo</a:t>
            </a:r>
            <a:r>
              <a:rPr lang="vi-VN" sz="2400" dirty="0"/>
              <a:t>, hiệu chỉnh, và xóa các mối quan hệ bảng trong PowerPivot.</a:t>
            </a:r>
          </a:p>
          <a:p>
            <a:pPr lvl="1"/>
            <a:r>
              <a:rPr lang="vi-VN" sz="2400" dirty="0" smtClean="0"/>
              <a:t>Tạo </a:t>
            </a:r>
            <a:r>
              <a:rPr lang="vi-VN" sz="2400" dirty="0"/>
              <a:t>PivotTable trên dữ liệu trong PowerPivot.</a:t>
            </a:r>
          </a:p>
          <a:p>
            <a:pPr lvl="1"/>
            <a:r>
              <a:rPr lang="vi-VN" sz="2400" dirty="0" smtClean="0"/>
              <a:t>Tạo </a:t>
            </a:r>
            <a:r>
              <a:rPr lang="vi-VN" sz="2400" dirty="0"/>
              <a:t>PivotChart từ một PivotTable, hoặc tạo PivotChart mới trên một vùng dữ liệu.</a:t>
            </a:r>
          </a:p>
          <a:p>
            <a:pPr lvl="1"/>
            <a:r>
              <a:rPr lang="vi-VN" sz="2400" dirty="0" smtClean="0"/>
              <a:t>Thiết </a:t>
            </a:r>
            <a:r>
              <a:rPr lang="vi-VN" sz="2400" dirty="0"/>
              <a:t>lập các thành phần và định dạng PivotChart.</a:t>
            </a:r>
          </a:p>
          <a:p>
            <a:pPr lvl="1"/>
            <a:r>
              <a:rPr lang="vi-VN" sz="2400" dirty="0" smtClean="0"/>
              <a:t>Tổng </a:t>
            </a:r>
            <a:r>
              <a:rPr lang="vi-VN" sz="2400" dirty="0"/>
              <a:t>hợp các vùng dữ liệu bằng công cụ Consolidate.</a:t>
            </a:r>
          </a:p>
          <a:p>
            <a:pPr lvl="1"/>
            <a:r>
              <a:rPr lang="vi-VN" sz="2400" dirty="0" smtClean="0"/>
              <a:t>Xây </a:t>
            </a:r>
            <a:r>
              <a:rPr lang="vi-VN" sz="2400" dirty="0"/>
              <a:t>dựng các mô hình phân tích dữ liệu dạng What-If.</a:t>
            </a:r>
          </a:p>
          <a:p>
            <a:pPr lvl="1"/>
            <a:r>
              <a:rPr lang="vi-VN" sz="2400" dirty="0" smtClean="0"/>
              <a:t>Sử </a:t>
            </a:r>
            <a:r>
              <a:rPr lang="vi-VN" sz="2400" dirty="0"/>
              <a:t>dụng công cụ Goal Seek trên một mô hình dữ liệu.</a:t>
            </a:r>
          </a:p>
          <a:p>
            <a:pPr lvl="1"/>
            <a:r>
              <a:rPr lang="vi-VN" sz="2400" dirty="0" smtClean="0"/>
              <a:t>Tạo</a:t>
            </a:r>
            <a:r>
              <a:rPr lang="vi-VN" sz="2400" dirty="0"/>
              <a:t>, áp dụng, hiệu chỉnh, và xóa scenarios. Sao chép và thống kê scenarios.</a:t>
            </a:r>
          </a:p>
          <a:p>
            <a:pPr lvl="1"/>
            <a:r>
              <a:rPr lang="vi-VN" sz="2400" dirty="0" smtClean="0"/>
              <a:t>Tham </a:t>
            </a:r>
            <a:r>
              <a:rPr lang="vi-VN" sz="2400" dirty="0"/>
              <a:t>chiếu và xóa các ô trong cửa sổ Cell Watch.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D7A273-5C14-4190-8D7F-63C17AFF7634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1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49784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vi-VN" dirty="0"/>
              <a:t>Làm việc với các vùng được đặt </a:t>
            </a:r>
            <a:r>
              <a:rPr lang="vi-VN" dirty="0" smtClean="0"/>
              <a:t>tê</a:t>
            </a:r>
            <a:r>
              <a:rPr lang="en-US" dirty="0" smtClean="0"/>
              <a:t>n</a:t>
            </a:r>
          </a:p>
          <a:p>
            <a:pPr marL="914400" lvl="1" indent="-382588"/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 smtClean="0"/>
              <a:t>vùng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 smtClean="0"/>
              <a:t>vùng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 smtClean="0"/>
              <a:t>vùng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F924E-4583-4F7C-8CC2-A1444521A00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313" y="938180"/>
            <a:ext cx="4411844" cy="278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83" y="3867150"/>
            <a:ext cx="3299816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383" y="3867149"/>
            <a:ext cx="3370871" cy="248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339" y="3867149"/>
            <a:ext cx="2443464" cy="248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4978400"/>
          </a:xfrm>
        </p:spPr>
        <p:txBody>
          <a:bodyPr anchor="ctr"/>
          <a:lstStyle/>
          <a:p>
            <a:pPr marL="914400" lvl="1" indent="-382588"/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 smtClean="0"/>
              <a:t>vùng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vi-VN" dirty="0"/>
              <a:t>Quản lý các vùng được đặt </a:t>
            </a:r>
            <a:r>
              <a:rPr lang="vi-VN" dirty="0" smtClean="0"/>
              <a:t>tên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 smtClean="0"/>
              <a:t>vùng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 smtClean="0"/>
              <a:t>vùng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04BB8D-13DB-43C3-9161-54FD0BC9314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71" y="1921387"/>
            <a:ext cx="5578742" cy="383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9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4978400"/>
          </a:xfrm>
        </p:spPr>
        <p:txBody>
          <a:bodyPr anchor="t"/>
          <a:lstStyle/>
          <a:p>
            <a:pPr marL="914400" lvl="1" indent="-382588"/>
            <a:r>
              <a:rPr lang="vi-VN" dirty="0"/>
              <a:t>Di chuyển đến một ô hoặc vùng được đặt </a:t>
            </a:r>
            <a:r>
              <a:rPr lang="vi-VN" dirty="0" smtClean="0"/>
              <a:t>tên</a:t>
            </a:r>
            <a:endParaRPr lang="en-US" dirty="0" smtClean="0"/>
          </a:p>
          <a:p>
            <a:pPr marL="531812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1BAC35-758B-49BD-9E69-C2ADCB6CB11C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184" y="1803400"/>
            <a:ext cx="4630304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0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5643717" cy="4978400"/>
          </a:xfrm>
        </p:spPr>
        <p:txBody>
          <a:bodyPr anchor="t"/>
          <a:lstStyle/>
          <a:p>
            <a:pPr marL="512776" indent="-514350">
              <a:buFont typeface="+mj-lt"/>
              <a:buAutoNum type="arabicPeriod" startAt="3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en-US" dirty="0"/>
          </a:p>
          <a:p>
            <a:pPr marL="914400" lvl="1" indent="-382588"/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en-US" dirty="0" smtClean="0"/>
          </a:p>
          <a:p>
            <a:pPr marL="531812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E95C4E-7FD1-492B-878C-203DDD0DF570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500" y="2113117"/>
            <a:ext cx="5920487" cy="347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53" y="3994254"/>
            <a:ext cx="3557257" cy="221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3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0972801" cy="4978400"/>
          </a:xfrm>
        </p:spPr>
        <p:txBody>
          <a:bodyPr anchor="t"/>
          <a:lstStyle/>
          <a:p>
            <a:pPr marL="914400" lvl="1" indent="-382588"/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/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/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 smtClean="0"/>
          </a:p>
          <a:p>
            <a:pPr marL="531812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8784BF-CFA0-4FE6-BA6C-63D6AC6C4849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5" y="2926872"/>
            <a:ext cx="5334744" cy="341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00" y="1377951"/>
            <a:ext cx="3372321" cy="11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66" y="2926872"/>
            <a:ext cx="5277587" cy="342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9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3798</TotalTime>
  <Words>1851</Words>
  <Application>Microsoft Office PowerPoint</Application>
  <PresentationFormat>Widescreen</PresentationFormat>
  <Paragraphs>358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Segoe Light</vt:lpstr>
      <vt:lpstr>Times New Roman</vt:lpstr>
      <vt:lpstr>Wingdings</vt:lpstr>
      <vt:lpstr>IIG New Theme</vt:lpstr>
      <vt:lpstr>MICROSOFT EXCEL 2013</vt:lpstr>
      <vt:lpstr>NỘI DUNG BÀI GIẢNG</vt:lpstr>
      <vt:lpstr>NỘI DUNG BÀI GIẢNG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  <vt:lpstr>Bài 7: Tổ chức và phân tích dữ liệu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172</cp:revision>
  <dcterms:created xsi:type="dcterms:W3CDTF">2017-08-25T02:08:09Z</dcterms:created>
  <dcterms:modified xsi:type="dcterms:W3CDTF">2017-09-20T04:17:09Z</dcterms:modified>
</cp:coreProperties>
</file>